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310" r:id="rId2"/>
    <p:sldId id="291" r:id="rId3"/>
    <p:sldId id="312" r:id="rId4"/>
    <p:sldId id="307" r:id="rId5"/>
    <p:sldId id="308" r:id="rId6"/>
    <p:sldId id="313" r:id="rId7"/>
    <p:sldId id="314" r:id="rId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65" autoAdjust="0"/>
    <p:restoredTop sz="94660"/>
  </p:normalViewPr>
  <p:slideViewPr>
    <p:cSldViewPr>
      <p:cViewPr varScale="1">
        <p:scale>
          <a:sx n="69" d="100"/>
          <a:sy n="69" d="100"/>
        </p:scale>
        <p:origin x="-1368"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43000" y="1122363"/>
            <a:ext cx="6858000" cy="2387600"/>
          </a:xfrm>
        </p:spPr>
        <p:txBody>
          <a:bodyPr anchor="b"/>
          <a:lstStyle>
            <a:lvl1pPr algn="ctr">
              <a:defRPr sz="4500"/>
            </a:lvl1pPr>
          </a:lstStyle>
          <a:p>
            <a:r>
              <a:rPr lang="ru-RU" smtClean="0"/>
              <a:t>Образец заголовка</a:t>
            </a:r>
            <a:endParaRPr lang="ru-RU"/>
          </a:p>
        </p:txBody>
      </p:sp>
      <p:sp>
        <p:nvSpPr>
          <p:cNvPr id="3" name="Подзаголовок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18.09.2020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20198574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18.09.2020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2909816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1709739"/>
            <a:ext cx="7886700" cy="2852737"/>
          </a:xfrm>
        </p:spPr>
        <p:txBody>
          <a:bodyPr anchor="b"/>
          <a:lstStyle>
            <a:lvl1pPr>
              <a:defRPr sz="4500"/>
            </a:lvl1pPr>
          </a:lstStyle>
          <a:p>
            <a:r>
              <a:rPr lang="ru-RU" smtClean="0"/>
              <a:t>Образец заголовка</a:t>
            </a:r>
            <a:endParaRPr lang="ru-RU"/>
          </a:p>
        </p:txBody>
      </p:sp>
      <p:sp>
        <p:nvSpPr>
          <p:cNvPr id="3" name="Текст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18.09.2020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3025090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pPr/>
              <a:t>18.09.2020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7099347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365126"/>
            <a:ext cx="78867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4" name="Объект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6" name="Объект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pPr/>
              <a:t>18.09.2020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306429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pPr/>
              <a:t>18.09.2020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25709397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18.09.2020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3495529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2400"/>
            </a:lvl1pPr>
          </a:lstStyle>
          <a:p>
            <a:r>
              <a:rPr lang="ru-RU" smtClean="0"/>
              <a:t>Образец заголовка</a:t>
            </a:r>
            <a:endParaRPr lang="ru-RU"/>
          </a:p>
        </p:txBody>
      </p:sp>
      <p:sp>
        <p:nvSpPr>
          <p:cNvPr id="3" name="Объект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18.09.2020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1009664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2400"/>
            </a:lvl1pPr>
          </a:lstStyle>
          <a:p>
            <a:r>
              <a:rPr lang="ru-RU" smtClean="0"/>
              <a:t>Образец заголовка</a:t>
            </a:r>
            <a:endParaRPr lang="ru-RU"/>
          </a:p>
        </p:txBody>
      </p:sp>
      <p:sp>
        <p:nvSpPr>
          <p:cNvPr id="3" name="Рисунок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ru-RU"/>
          </a:p>
        </p:txBody>
      </p:sp>
      <p:sp>
        <p:nvSpPr>
          <p:cNvPr id="4" name="Текст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18.09.2020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1372797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18.09.2020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976487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43675" y="365125"/>
            <a:ext cx="1971675"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18.09.2020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34057350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4C71EC6-210F-42DE-9C53-41977AD35B3D}" type="datetimeFigureOut">
              <a:rPr lang="ru-RU" smtClean="0"/>
              <a:pPr/>
              <a:t>18.09.2020</a:t>
            </a:fld>
            <a:endParaRPr lang="ru-RU"/>
          </a:p>
        </p:txBody>
      </p:sp>
      <p:sp>
        <p:nvSpPr>
          <p:cNvPr id="5" name="Нижний колонтитул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19B0651-EE4F-4900-A07F-96A6BFA9D0F0}" type="slidenum">
              <a:rPr lang="ru-RU" smtClean="0"/>
              <a:pPr/>
              <a:t>‹#›</a:t>
            </a:fld>
            <a:endParaRPr lang="ru-RU"/>
          </a:p>
        </p:txBody>
      </p:sp>
    </p:spTree>
    <p:extLst>
      <p:ext uri="{BB962C8B-B14F-4D97-AF65-F5344CB8AC3E}">
        <p14:creationId xmlns:p14="http://schemas.microsoft.com/office/powerpoint/2010/main" val="400427395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ru-RU"/>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24smi.org/celebrity/88238-kvn.html?utm_source=bio&amp;utm_medium=body&amp;utm_campaign=content" TargetMode="Externa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9712" y="2571348"/>
            <a:ext cx="5789296" cy="3984782"/>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8" name="Рисунок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323399" cy="2323399"/>
          </a:xfrm>
          <a:prstGeom prst="rect">
            <a:avLst/>
          </a:prstGeom>
        </p:spPr>
      </p:pic>
      <p:sp>
        <p:nvSpPr>
          <p:cNvPr id="9" name="Прямоугольник 8"/>
          <p:cNvSpPr/>
          <p:nvPr/>
        </p:nvSpPr>
        <p:spPr>
          <a:xfrm>
            <a:off x="2214546" y="263024"/>
            <a:ext cx="6821951" cy="2308324"/>
          </a:xfrm>
          <a:prstGeom prst="rect">
            <a:avLst/>
          </a:prstGeom>
          <a:noFill/>
        </p:spPr>
        <p:txBody>
          <a:bodyPr wrap="square" lIns="91440" tIns="45720" rIns="91440" bIns="45720">
            <a:spAutoFit/>
          </a:bodyPr>
          <a:lstStyle/>
          <a:p>
            <a:pPr algn="ctr"/>
            <a:r>
              <a:rPr lang="ru-RU" sz="2400" b="1" cap="none" spc="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Государственное автономное </a:t>
            </a:r>
            <a:r>
              <a:rPr lang="ru-RU" sz="24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профессиональное </a:t>
            </a:r>
            <a:r>
              <a:rPr lang="ru-RU" sz="2400" b="1" cap="none" spc="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образовательное </a:t>
            </a:r>
            <a:r>
              <a:rPr lang="ru-RU" sz="2400" b="1" cap="none" spc="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учреждение </a:t>
            </a:r>
            <a:r>
              <a:rPr lang="ru-RU" sz="3200" b="1" cap="none" spc="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a:t>
            </a:r>
            <a:r>
              <a:rPr lang="ru-RU" sz="3200" b="1" cap="none" spc="0" dirty="0" err="1"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Лениногорский</a:t>
            </a:r>
            <a:r>
              <a:rPr lang="ru-RU" sz="3200" b="1" cap="none" spc="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 музыкально-художественный педагогический </a:t>
            </a:r>
            <a:r>
              <a:rPr lang="ru-RU" sz="3200" b="1" cap="none" spc="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колледж»</a:t>
            </a:r>
            <a:endParaRPr lang="ru-RU" sz="32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36514057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Заставка колледжа</a:t>
            </a:r>
            <a:endParaRPr lang="ru-RU" dirty="0"/>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6750"/>
            <a:ext cx="9144000" cy="68920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Прямоугольник 8"/>
          <p:cNvSpPr/>
          <p:nvPr/>
        </p:nvSpPr>
        <p:spPr>
          <a:xfrm>
            <a:off x="628650" y="2285992"/>
            <a:ext cx="7586688" cy="2616101"/>
          </a:xfrm>
          <a:prstGeom prst="rect">
            <a:avLst/>
          </a:prstGeom>
        </p:spPr>
        <p:txBody>
          <a:bodyPr wrap="square">
            <a:spAutoFit/>
          </a:bodyPr>
          <a:lstStyle/>
          <a:p>
            <a:pPr algn="ctr"/>
            <a:endParaRPr lang="ru-RU" sz="4400" dirty="0" smtClean="0"/>
          </a:p>
          <a:p>
            <a:pPr algn="ctr"/>
            <a:r>
              <a:rPr lang="ru-RU" sz="6000" b="1" i="1" dirty="0" smtClean="0">
                <a:solidFill>
                  <a:schemeClr val="tx2">
                    <a:lumMod val="50000"/>
                  </a:schemeClr>
                </a:solidFill>
              </a:rPr>
              <a:t>НАШИ </a:t>
            </a:r>
            <a:r>
              <a:rPr lang="ru-RU" sz="6000" b="1" i="1" dirty="0" smtClean="0">
                <a:solidFill>
                  <a:schemeClr val="tx2">
                    <a:lumMod val="50000"/>
                  </a:schemeClr>
                </a:solidFill>
              </a:rPr>
              <a:t>ЗНАМЕНИТЫЕ ВЫПУСКНИКИ</a:t>
            </a:r>
            <a:endParaRPr lang="ru-RU" sz="6000" b="1" i="1" dirty="0" smtClean="0">
              <a:solidFill>
                <a:schemeClr val="tx2">
                  <a:lumMod val="50000"/>
                </a:schemeClr>
              </a:solidFill>
            </a:endParaRPr>
          </a:p>
        </p:txBody>
      </p:sp>
    </p:spTree>
    <p:extLst>
      <p:ext uri="{BB962C8B-B14F-4D97-AF65-F5344CB8AC3E}">
        <p14:creationId xmlns:p14="http://schemas.microsoft.com/office/powerpoint/2010/main" val="8738645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63888" y="332656"/>
            <a:ext cx="5184576" cy="6025302"/>
          </a:xfrm>
        </p:spPr>
        <p:txBody>
          <a:bodyPr>
            <a:normAutofit fontScale="90000"/>
          </a:bodyPr>
          <a:lstStyle/>
          <a:p>
            <a:pPr indent="457200" algn="just">
              <a:lnSpc>
                <a:spcPct val="114000"/>
              </a:lnSpc>
            </a:pPr>
            <a:r>
              <a:rPr lang="ru-RU" sz="1800" b="1" i="1" dirty="0" smtClean="0">
                <a:latin typeface="+mn-lt"/>
              </a:rPr>
              <a:t>	</a:t>
            </a:r>
            <a:r>
              <a:rPr lang="ru-RU" sz="1800" b="1" i="1" dirty="0" smtClean="0">
                <a:latin typeface="+mn-lt"/>
              </a:rPr>
              <a:t/>
            </a:r>
            <a:br>
              <a:rPr lang="ru-RU" sz="1800" b="1" i="1" dirty="0" smtClean="0">
                <a:latin typeface="+mn-lt"/>
              </a:rPr>
            </a:br>
            <a:r>
              <a:rPr lang="ru-RU" sz="1800" b="1" i="1" dirty="0">
                <a:latin typeface="+mn-lt"/>
              </a:rPr>
              <a:t>	</a:t>
            </a:r>
            <a:r>
              <a:rPr lang="ru-RU" sz="1800" b="1" i="1" dirty="0">
                <a:solidFill>
                  <a:prstClr val="black"/>
                </a:solidFill>
                <a:latin typeface="Times New Roman" pitchFamily="18" charset="0"/>
                <a:ea typeface="+mn-ea"/>
                <a:cs typeface="Times New Roman" pitchFamily="18" charset="0"/>
              </a:rPr>
              <a:t> </a:t>
            </a:r>
            <a:r>
              <a:rPr lang="ru-RU" sz="1800" b="1" i="1" dirty="0" err="1" smtClean="0">
                <a:latin typeface="Times New Roman" pitchFamily="18" charset="0"/>
                <a:cs typeface="Times New Roman" pitchFamily="18" charset="0"/>
              </a:rPr>
              <a:t>Фирдуса</a:t>
            </a:r>
            <a:r>
              <a:rPr lang="ru-RU" sz="1800" b="1" i="1" dirty="0" smtClean="0">
                <a:latin typeface="Times New Roman" pitchFamily="18" charset="0"/>
                <a:cs typeface="Times New Roman" pitchFamily="18" charset="0"/>
              </a:rPr>
              <a:t> </a:t>
            </a:r>
            <a:r>
              <a:rPr lang="ru-RU" sz="1800" b="1" i="1" dirty="0" err="1" smtClean="0">
                <a:latin typeface="Times New Roman" pitchFamily="18" charset="0"/>
                <a:cs typeface="Times New Roman" pitchFamily="18" charset="0"/>
              </a:rPr>
              <a:t>Тямаева</a:t>
            </a:r>
            <a:r>
              <a:rPr lang="ru-RU" sz="1800" b="1" i="1" dirty="0" smtClean="0">
                <a:latin typeface="Times New Roman" pitchFamily="18" charset="0"/>
                <a:cs typeface="Times New Roman" pitchFamily="18" charset="0"/>
              </a:rPr>
              <a:t> </a:t>
            </a:r>
            <a:r>
              <a:rPr lang="ru-RU" sz="1800" dirty="0" smtClean="0">
                <a:latin typeface="Times New Roman" pitchFamily="18" charset="0"/>
                <a:cs typeface="Times New Roman" pitchFamily="18" charset="0"/>
              </a:rPr>
              <a:t>сравнивают с «человеком-</a:t>
            </a:r>
            <a:r>
              <a:rPr lang="ru-RU" sz="1800" dirty="0" err="1" smtClean="0">
                <a:latin typeface="Times New Roman" pitchFamily="18" charset="0"/>
                <a:cs typeface="Times New Roman" pitchFamily="18" charset="0"/>
              </a:rPr>
              <a:t>энерджайзером</a:t>
            </a:r>
            <a:r>
              <a:rPr lang="ru-RU" sz="1800" dirty="0" smtClean="0">
                <a:latin typeface="Times New Roman" pitchFamily="18" charset="0"/>
                <a:cs typeface="Times New Roman" pitchFamily="18" charset="0"/>
              </a:rPr>
              <a:t>» за его энергию, харизму и жизнерадостность. </a:t>
            </a:r>
            <a:r>
              <a:rPr lang="ru-RU" sz="1800" dirty="0" smtClean="0">
                <a:latin typeface="Times New Roman" pitchFamily="18" charset="0"/>
                <a:cs typeface="Times New Roman" pitchFamily="18" charset="0"/>
              </a:rPr>
              <a:t>Татарский </a:t>
            </a:r>
            <a:r>
              <a:rPr lang="ru-RU" sz="1800" dirty="0" smtClean="0">
                <a:latin typeface="Times New Roman" pitchFamily="18" charset="0"/>
                <a:cs typeface="Times New Roman" pitchFamily="18" charset="0"/>
              </a:rPr>
              <a:t>певец полюбился многим, за что в 2018 году </a:t>
            </a:r>
            <a:r>
              <a:rPr lang="ru-RU" sz="1800" dirty="0" smtClean="0">
                <a:latin typeface="Times New Roman" pitchFamily="18" charset="0"/>
                <a:cs typeface="Times New Roman" pitchFamily="18" charset="0"/>
              </a:rPr>
              <a:t>его </a:t>
            </a:r>
            <a:r>
              <a:rPr lang="ru-RU" sz="1800" dirty="0" smtClean="0">
                <a:latin typeface="Times New Roman" pitchFamily="18" charset="0"/>
                <a:cs typeface="Times New Roman" pitchFamily="18" charset="0"/>
              </a:rPr>
              <a:t>удостоили </a:t>
            </a:r>
            <a:r>
              <a:rPr lang="ru-RU" sz="1800" dirty="0" smtClean="0">
                <a:latin typeface="Times New Roman" pitchFamily="18" charset="0"/>
                <a:cs typeface="Times New Roman" pitchFamily="18" charset="0"/>
              </a:rPr>
              <a:t>звания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народного артиста Татарстана. </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	По окончании 9-го класса, в 1998 году, уехал в Лениногорск и поступил в местное музыкально-художественное </a:t>
            </a:r>
            <a:r>
              <a:rPr lang="ru-RU" sz="1800" dirty="0" smtClean="0">
                <a:latin typeface="Times New Roman" pitchFamily="18" charset="0"/>
                <a:cs typeface="Times New Roman" pitchFamily="18" charset="0"/>
              </a:rPr>
              <a:t>педагогическое </a:t>
            </a:r>
            <a:r>
              <a:rPr lang="ru-RU" sz="1800" dirty="0" smtClean="0">
                <a:latin typeface="Times New Roman" pitchFamily="18" charset="0"/>
                <a:cs typeface="Times New Roman" pitchFamily="18" charset="0"/>
              </a:rPr>
              <a:t>училище</a:t>
            </a:r>
            <a:r>
              <a:rPr lang="ru-RU" sz="1800" dirty="0" smtClean="0">
                <a:latin typeface="Times New Roman" pitchFamily="18" charset="0"/>
                <a:cs typeface="Times New Roman" pitchFamily="18" charset="0"/>
              </a:rPr>
              <a:t>. За 4 года успел поиграть в </a:t>
            </a:r>
            <a:r>
              <a:rPr lang="ru-RU" sz="1800" u="sng" dirty="0" smtClean="0">
                <a:latin typeface="Times New Roman" pitchFamily="18" charset="0"/>
                <a:cs typeface="Times New Roman" pitchFamily="18" charset="0"/>
                <a:hlinkClick r:id="rId2"/>
              </a:rPr>
              <a:t>КВН</a:t>
            </a:r>
            <a:r>
              <a:rPr lang="ru-RU" sz="1800" dirty="0" smtClean="0">
                <a:latin typeface="Times New Roman" pitchFamily="18" charset="0"/>
                <a:cs typeface="Times New Roman" pitchFamily="18" charset="0"/>
              </a:rPr>
              <a:t> вместе с другими студентами, </a:t>
            </a:r>
            <a:r>
              <a:rPr lang="ru-RU" sz="1800" dirty="0">
                <a:latin typeface="Times New Roman" pitchFamily="18" charset="0"/>
                <a:cs typeface="Times New Roman" pitchFamily="18" charset="0"/>
              </a:rPr>
              <a:t/>
            </a:r>
            <a:br>
              <a:rPr lang="ru-RU" sz="1800" dirty="0">
                <a:latin typeface="Times New Roman" pitchFamily="18" charset="0"/>
                <a:cs typeface="Times New Roman" pitchFamily="18" charset="0"/>
              </a:rPr>
            </a:br>
            <a:r>
              <a:rPr lang="ru-RU" sz="1800" dirty="0" smtClean="0">
                <a:latin typeface="Times New Roman" pitchFamily="18" charset="0"/>
                <a:cs typeface="Times New Roman" pitchFamily="18" charset="0"/>
              </a:rPr>
              <a:t>а </a:t>
            </a:r>
            <a:r>
              <a:rPr lang="ru-RU" sz="1800" dirty="0" smtClean="0">
                <a:latin typeface="Times New Roman" pitchFamily="18" charset="0"/>
                <a:cs typeface="Times New Roman" pitchFamily="18" charset="0"/>
              </a:rPr>
              <a:t>также начал самостоятельно сочинять музыку.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	В 2002 году, получив диплом училища, сразу переехал в город Азнакаево, где сочинил порядка 40 мелодий. В родные края вернулся только в 2005-м, именно там он и понял, что хочет посвятить себя музыке. Поэтому собрал группу и отправился на гастроли.</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	В 2012 году, за работу на конкурсе татарской песни «Татар </a:t>
            </a:r>
            <a:r>
              <a:rPr lang="ru-RU" sz="1800" dirty="0" err="1" smtClean="0">
                <a:latin typeface="Times New Roman" pitchFamily="18" charset="0"/>
                <a:cs typeface="Times New Roman" pitchFamily="18" charset="0"/>
              </a:rPr>
              <a:t>жыры</a:t>
            </a:r>
            <a:r>
              <a:rPr lang="ru-RU" sz="1800" dirty="0" smtClean="0">
                <a:latin typeface="Times New Roman" pitchFamily="18" charset="0"/>
                <a:cs typeface="Times New Roman" pitchFamily="18" charset="0"/>
              </a:rPr>
              <a:t> – 2012» </a:t>
            </a:r>
            <a:r>
              <a:rPr lang="ru-RU" sz="1800" dirty="0" err="1" smtClean="0">
                <a:latin typeface="Times New Roman" pitchFamily="18" charset="0"/>
                <a:cs typeface="Times New Roman" pitchFamily="18" charset="0"/>
              </a:rPr>
              <a:t>Фирдуса</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Тямаева</a:t>
            </a:r>
            <a:r>
              <a:rPr lang="ru-RU" sz="1800" dirty="0" smtClean="0">
                <a:latin typeface="Times New Roman" pitchFamily="18" charset="0"/>
                <a:cs typeface="Times New Roman" pitchFamily="18" charset="0"/>
              </a:rPr>
              <a:t> удостоили награды — золотая статуэтка «Алтын барс».</a:t>
            </a:r>
            <a:br>
              <a:rPr lang="ru-RU" sz="1800" dirty="0" smtClean="0">
                <a:latin typeface="Times New Roman" pitchFamily="18" charset="0"/>
                <a:cs typeface="Times New Roman" pitchFamily="18" charset="0"/>
              </a:rPr>
            </a:br>
            <a:endParaRPr lang="ru-RU" sz="1800" dirty="0">
              <a:latin typeface="Times New Roman" pitchFamily="18" charset="0"/>
              <a:cs typeface="Times New Roman" pitchFamily="18" charset="0"/>
            </a:endParaRPr>
          </a:p>
        </p:txBody>
      </p:sp>
      <p:pic>
        <p:nvPicPr>
          <p:cNvPr id="3" name="Picture 2" descr="D:\презентация\Выпускники\Gf-Au6RpsDc.jpg"/>
          <p:cNvPicPr>
            <a:picLocks noChangeAspect="1" noChangeArrowheads="1"/>
          </p:cNvPicPr>
          <p:nvPr/>
        </p:nvPicPr>
        <p:blipFill rotWithShape="1">
          <a:blip r:embed="rId3">
            <a:extLst>
              <a:ext uri="{28A0092B-C50C-407E-A947-70E740481C1C}">
                <a14:useLocalDpi xmlns:a14="http://schemas.microsoft.com/office/drawing/2010/main" val="0"/>
              </a:ext>
            </a:extLst>
          </a:blip>
          <a:srcRect l="54049"/>
          <a:stretch/>
        </p:blipFill>
        <p:spPr bwMode="auto">
          <a:xfrm>
            <a:off x="202654" y="548680"/>
            <a:ext cx="3001194" cy="42749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6" name="TextBox 5"/>
          <p:cNvSpPr txBox="1"/>
          <p:nvPr/>
        </p:nvSpPr>
        <p:spPr>
          <a:xfrm>
            <a:off x="202654" y="5013176"/>
            <a:ext cx="3361234" cy="861774"/>
          </a:xfrm>
          <a:prstGeom prst="rect">
            <a:avLst/>
          </a:prstGeom>
          <a:noFill/>
        </p:spPr>
        <p:txBody>
          <a:bodyPr wrap="square" rtlCol="0">
            <a:spAutoFit/>
          </a:bodyPr>
          <a:lstStyle/>
          <a:p>
            <a:pPr algn="ctr"/>
            <a:r>
              <a:rPr lang="ru-RU" sz="3200" b="1" i="1" dirty="0" err="1" smtClean="0">
                <a:latin typeface="Times New Roman" pitchFamily="18" charset="0"/>
                <a:cs typeface="Times New Roman" pitchFamily="18" charset="0"/>
              </a:rPr>
              <a:t>Фирдус</a:t>
            </a:r>
            <a:r>
              <a:rPr lang="ru-RU" sz="3200" b="1" i="1" dirty="0" smtClean="0">
                <a:latin typeface="Times New Roman" pitchFamily="18" charset="0"/>
                <a:cs typeface="Times New Roman" pitchFamily="18" charset="0"/>
              </a:rPr>
              <a:t> </a:t>
            </a:r>
            <a:r>
              <a:rPr lang="ru-RU" sz="3200" b="1" i="1" dirty="0" err="1" smtClean="0">
                <a:latin typeface="Times New Roman" pitchFamily="18" charset="0"/>
                <a:cs typeface="Times New Roman" pitchFamily="18" charset="0"/>
              </a:rPr>
              <a:t>Тямаев</a:t>
            </a:r>
            <a:r>
              <a:rPr lang="ru-RU" sz="3200" b="1" dirty="0"/>
              <a:t> – </a:t>
            </a:r>
            <a:r>
              <a:rPr lang="ru-RU" b="1" i="1" dirty="0">
                <a:latin typeface="Times New Roman" pitchFamily="18" charset="0"/>
                <a:cs typeface="Times New Roman" pitchFamily="18" charset="0"/>
              </a:rPr>
              <a:t>певец и композитор</a:t>
            </a:r>
          </a:p>
        </p:txBody>
      </p:sp>
    </p:spTree>
    <p:extLst>
      <p:ext uri="{BB962C8B-B14F-4D97-AF65-F5344CB8AC3E}">
        <p14:creationId xmlns:p14="http://schemas.microsoft.com/office/powerpoint/2010/main" val="330518199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404664"/>
            <a:ext cx="4824536" cy="6192688"/>
          </a:xfrm>
        </p:spPr>
        <p:txBody>
          <a:bodyPr>
            <a:normAutofit/>
          </a:bodyPr>
          <a:lstStyle/>
          <a:p>
            <a:pPr algn="just"/>
            <a:r>
              <a:rPr lang="ru-RU" sz="1600" dirty="0" smtClean="0">
                <a:latin typeface="+mn-lt"/>
              </a:rPr>
              <a:t>	</a:t>
            </a:r>
            <a:r>
              <a:rPr lang="ru-RU" sz="1800" dirty="0" smtClean="0">
                <a:latin typeface="Times New Roman" pitchFamily="18" charset="0"/>
                <a:cs typeface="Times New Roman" pitchFamily="18" charset="0"/>
              </a:rPr>
              <a:t>Я </a:t>
            </a:r>
            <a:r>
              <a:rPr lang="ru-RU" sz="1800" dirty="0">
                <a:latin typeface="Times New Roman" pitchFamily="18" charset="0"/>
                <a:cs typeface="Times New Roman" pitchFamily="18" charset="0"/>
              </a:rPr>
              <a:t>всегда пел и всегда писал музыку. Нередко и стихи для песен. Не знаю, как сложилась бы жизнь, если бы не сделал в самом начале правильный выбор. </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a:latin typeface="Times New Roman" pitchFamily="18" charset="0"/>
                <a:cs typeface="Times New Roman" pitchFamily="18" charset="0"/>
              </a:rPr>
              <a:t>	</a:t>
            </a:r>
            <a:r>
              <a:rPr lang="ru-RU" sz="1800" dirty="0" smtClean="0">
                <a:latin typeface="Times New Roman" pitchFamily="18" charset="0"/>
                <a:cs typeface="Times New Roman" pitchFamily="18" charset="0"/>
              </a:rPr>
              <a:t>Я </a:t>
            </a:r>
            <a:r>
              <a:rPr lang="ru-RU" sz="1800" dirty="0">
                <a:latin typeface="Times New Roman" pitchFamily="18" charset="0"/>
                <a:cs typeface="Times New Roman" pitchFamily="18" charset="0"/>
              </a:rPr>
              <a:t>ведь еще совсем маленький был, когда петь начал. Даже приезжали из Казани за мной, хотели забрать в интернат для одаренных детей. Но родители меня пожалели. </a:t>
            </a:r>
            <a:r>
              <a:rPr lang="ru-RU" sz="1800" dirty="0" smtClean="0">
                <a:latin typeface="Times New Roman" pitchFamily="18" charset="0"/>
                <a:cs typeface="Times New Roman" pitchFamily="18" charset="0"/>
              </a:rPr>
              <a:t>	И</a:t>
            </a:r>
            <a:r>
              <a:rPr lang="ru-RU" sz="1800" dirty="0">
                <a:latin typeface="Times New Roman" pitchFamily="18" charset="0"/>
                <a:cs typeface="Times New Roman" pitchFamily="18" charset="0"/>
              </a:rPr>
              <a:t>, наверное, правильно. </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Иначе </a:t>
            </a:r>
            <a:r>
              <a:rPr lang="ru-RU" sz="1800" dirty="0">
                <a:latin typeface="Times New Roman" pitchFamily="18" charset="0"/>
                <a:cs typeface="Times New Roman" pitchFamily="18" charset="0"/>
              </a:rPr>
              <a:t>бы не встретил я на своем пути таких замечательных людей, как </a:t>
            </a:r>
            <a:r>
              <a:rPr lang="ru-RU" sz="1800" dirty="0" err="1" smtClean="0">
                <a:latin typeface="Times New Roman" pitchFamily="18" charset="0"/>
                <a:cs typeface="Times New Roman" pitchFamily="18" charset="0"/>
              </a:rPr>
              <a:t>В.Х.Кулинич</a:t>
            </a:r>
            <a:r>
              <a:rPr lang="ru-RU" sz="1800" dirty="0">
                <a:latin typeface="Times New Roman" pitchFamily="18" charset="0"/>
                <a:cs typeface="Times New Roman" pitchFamily="18" charset="0"/>
              </a:rPr>
              <a:t>, мой педагог из </a:t>
            </a:r>
            <a:r>
              <a:rPr lang="ru-RU" sz="1800" dirty="0" err="1">
                <a:latin typeface="Times New Roman" pitchFamily="18" charset="0"/>
                <a:cs typeface="Times New Roman" pitchFamily="18" charset="0"/>
              </a:rPr>
              <a:t>Лениногорского</a:t>
            </a:r>
            <a:r>
              <a:rPr lang="ru-RU" sz="1800" dirty="0">
                <a:latin typeface="Times New Roman" pitchFamily="18" charset="0"/>
                <a:cs typeface="Times New Roman" pitchFamily="18" charset="0"/>
              </a:rPr>
              <a:t> </a:t>
            </a:r>
            <a:r>
              <a:rPr lang="ru-RU" sz="1800" dirty="0" smtClean="0">
                <a:latin typeface="Times New Roman" pitchFamily="18" charset="0"/>
                <a:cs typeface="Times New Roman" pitchFamily="18" charset="0"/>
              </a:rPr>
              <a:t>педагогического училища</a:t>
            </a:r>
            <a:r>
              <a:rPr lang="ru-RU" sz="1800" dirty="0">
                <a:latin typeface="Times New Roman" pitchFamily="18" charset="0"/>
                <a:cs typeface="Times New Roman" pitchFamily="18" charset="0"/>
              </a:rPr>
              <a:t>, которого всегда буду помнить. </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a:latin typeface="Times New Roman" pitchFamily="18" charset="0"/>
                <a:cs typeface="Times New Roman" pitchFamily="18" charset="0"/>
              </a:rPr>
              <a:t>	</a:t>
            </a:r>
            <a:r>
              <a:rPr lang="ru-RU" sz="1800" dirty="0" smtClean="0">
                <a:latin typeface="Times New Roman" pitchFamily="18" charset="0"/>
                <a:cs typeface="Times New Roman" pitchFamily="18" charset="0"/>
              </a:rPr>
              <a:t>Я </a:t>
            </a:r>
            <a:r>
              <a:rPr lang="ru-RU" sz="1800" dirty="0">
                <a:latin typeface="Times New Roman" pitchFamily="18" charset="0"/>
                <a:cs typeface="Times New Roman" pitchFamily="18" charset="0"/>
              </a:rPr>
              <a:t>сразу после восьмого класса поступил туда на музыкальный факультет. До сих пор с благодарностью каждого своего педагога вспоминаю. Деревенский мальчишка, русского языка не знающий, как на каторгу шел на ту же математику. Как они все меня опекали, как помогали. </a:t>
            </a:r>
            <a:r>
              <a:rPr lang="ru-RU" sz="1800" dirty="0" smtClean="0">
                <a:latin typeface="Times New Roman" pitchFamily="18" charset="0"/>
                <a:cs typeface="Times New Roman" pitchFamily="18" charset="0"/>
              </a:rPr>
              <a:t>И</a:t>
            </a:r>
            <a:r>
              <a:rPr lang="ru-RU" sz="1800" dirty="0">
                <a:latin typeface="Times New Roman" pitchFamily="18" charset="0"/>
                <a:cs typeface="Times New Roman" pitchFamily="18" charset="0"/>
              </a:rPr>
              <a:t>, между прочим, те знания, которые в этом педучилище давали, оказались куда прочнее и серьезнее, чем в ином институте.</a:t>
            </a:r>
            <a:endParaRPr lang="ru-RU" sz="1800" b="1" dirty="0">
              <a:latin typeface="Times New Roman" pitchFamily="18" charset="0"/>
              <a:cs typeface="Times New Roman" pitchFamily="18" charset="0"/>
            </a:endParaRPr>
          </a:p>
        </p:txBody>
      </p:sp>
      <p:pic>
        <p:nvPicPr>
          <p:cNvPr id="5" name="Picture 4" descr="D:\презентация\Выпускники\x_89f2e7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300532"/>
            <a:ext cx="3168352" cy="44284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8" name="TextBox 7"/>
          <p:cNvSpPr txBox="1"/>
          <p:nvPr/>
        </p:nvSpPr>
        <p:spPr>
          <a:xfrm>
            <a:off x="5076056" y="5085184"/>
            <a:ext cx="3744416" cy="1908215"/>
          </a:xfrm>
          <a:prstGeom prst="rect">
            <a:avLst/>
          </a:prstGeom>
          <a:noFill/>
        </p:spPr>
        <p:txBody>
          <a:bodyPr wrap="square" rtlCol="0">
            <a:spAutoFit/>
          </a:bodyPr>
          <a:lstStyle/>
          <a:p>
            <a:pPr algn="ctr"/>
            <a:r>
              <a:rPr lang="ru-RU" sz="3200" b="1" i="1" dirty="0" err="1" smtClean="0">
                <a:latin typeface="Times New Roman" pitchFamily="18" charset="0"/>
                <a:cs typeface="Times New Roman" pitchFamily="18" charset="0"/>
              </a:rPr>
              <a:t>Фирзар</a:t>
            </a:r>
            <a:r>
              <a:rPr lang="ru-RU" sz="3200" b="1" i="1" dirty="0" smtClean="0">
                <a:latin typeface="Times New Roman" pitchFamily="18" charset="0"/>
                <a:cs typeface="Times New Roman" pitchFamily="18" charset="0"/>
              </a:rPr>
              <a:t> </a:t>
            </a:r>
            <a:r>
              <a:rPr lang="ru-RU" sz="3200" b="1" i="1" dirty="0" err="1" smtClean="0">
                <a:latin typeface="Times New Roman" pitchFamily="18" charset="0"/>
                <a:cs typeface="Times New Roman" pitchFamily="18" charset="0"/>
              </a:rPr>
              <a:t>Муртазин</a:t>
            </a:r>
            <a:endParaRPr lang="ru-RU" sz="3200" b="1" i="1" dirty="0" smtClean="0">
              <a:latin typeface="Times New Roman" pitchFamily="18" charset="0"/>
              <a:cs typeface="Times New Roman" pitchFamily="18" charset="0"/>
            </a:endParaRPr>
          </a:p>
          <a:p>
            <a:pPr algn="ctr"/>
            <a:r>
              <a:rPr lang="ru-RU" b="1" dirty="0"/>
              <a:t>– </a:t>
            </a:r>
            <a:r>
              <a:rPr lang="ru-RU" b="1" i="1" dirty="0">
                <a:latin typeface="Times New Roman" pitchFamily="18" charset="0"/>
                <a:cs typeface="Times New Roman" pitchFamily="18" charset="0"/>
              </a:rPr>
              <a:t>композитор и певец о годах учебы в Лениногорском педагогическом училище</a:t>
            </a:r>
            <a:endParaRPr lang="ru-RU" i="1" dirty="0">
              <a:latin typeface="Times New Roman" pitchFamily="18" charset="0"/>
              <a:cs typeface="Times New Roman" pitchFamily="18" charset="0"/>
            </a:endParaRPr>
          </a:p>
          <a:p>
            <a:pPr algn="ctr"/>
            <a:endParaRPr lang="ru-RU" sz="3200" b="1" i="1" dirty="0">
              <a:latin typeface="Times New Roman" pitchFamily="18" charset="0"/>
              <a:cs typeface="Times New Roman" pitchFamily="18" charset="0"/>
            </a:endParaRPr>
          </a:p>
        </p:txBody>
      </p:sp>
    </p:spTree>
    <p:extLst>
      <p:ext uri="{BB962C8B-B14F-4D97-AF65-F5344CB8AC3E}">
        <p14:creationId xmlns:p14="http://schemas.microsoft.com/office/powerpoint/2010/main" val="213005174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barn(inVertical)">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barn(inVertical)">
                                      <p:cBhvr>
                                        <p:cTn id="17"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Админ\Desktop\n1RBK37_u8M.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0988" y="517322"/>
            <a:ext cx="3590645" cy="36460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7" name="TextBox 6"/>
          <p:cNvSpPr txBox="1"/>
          <p:nvPr/>
        </p:nvSpPr>
        <p:spPr>
          <a:xfrm>
            <a:off x="242274" y="4163401"/>
            <a:ext cx="3753662" cy="1969770"/>
          </a:xfrm>
          <a:prstGeom prst="rect">
            <a:avLst/>
          </a:prstGeom>
          <a:noFill/>
        </p:spPr>
        <p:txBody>
          <a:bodyPr wrap="square" rtlCol="0">
            <a:spAutoFit/>
          </a:bodyPr>
          <a:lstStyle/>
          <a:p>
            <a:pPr algn="ctr"/>
            <a:r>
              <a:rPr lang="ru-RU" sz="3200" b="1" i="1" dirty="0" err="1" smtClean="0">
                <a:latin typeface="Times New Roman" pitchFamily="18" charset="0"/>
                <a:cs typeface="Times New Roman" pitchFamily="18" charset="0"/>
              </a:rPr>
              <a:t>Ляйсан</a:t>
            </a:r>
            <a:r>
              <a:rPr lang="ru-RU" sz="3200" b="1" i="1" dirty="0" smtClean="0">
                <a:latin typeface="Times New Roman" pitchFamily="18" charset="0"/>
                <a:cs typeface="Times New Roman" pitchFamily="18" charset="0"/>
              </a:rPr>
              <a:t> </a:t>
            </a:r>
            <a:r>
              <a:rPr lang="ru-RU" sz="3200" b="1" i="1" dirty="0" err="1" smtClean="0">
                <a:latin typeface="Times New Roman" pitchFamily="18" charset="0"/>
                <a:cs typeface="Times New Roman" pitchFamily="18" charset="0"/>
              </a:rPr>
              <a:t>Гимаева</a:t>
            </a:r>
            <a:r>
              <a:rPr lang="ru-RU" sz="3200" b="1" dirty="0"/>
              <a:t>– </a:t>
            </a:r>
            <a:r>
              <a:rPr lang="ru-RU" b="1" i="1" dirty="0">
                <a:latin typeface="Times New Roman" pitchFamily="18" charset="0"/>
                <a:cs typeface="Times New Roman" pitchFamily="18" charset="0"/>
              </a:rPr>
              <a:t>популярная певица эстрады республики Татарстан, лауреат международного конкурса имени Г. </a:t>
            </a:r>
            <a:r>
              <a:rPr lang="ru-RU" b="1" i="1" dirty="0" err="1">
                <a:latin typeface="Times New Roman" pitchFamily="18" charset="0"/>
                <a:cs typeface="Times New Roman" pitchFamily="18" charset="0"/>
              </a:rPr>
              <a:t>Кайбицкой</a:t>
            </a:r>
            <a:r>
              <a:rPr lang="ru-RU" b="1" i="1" dirty="0">
                <a:latin typeface="Times New Roman" pitchFamily="18" charset="0"/>
                <a:cs typeface="Times New Roman" pitchFamily="18" charset="0"/>
              </a:rPr>
              <a:t>, лауреат премии «Алтын Барс</a:t>
            </a:r>
            <a:r>
              <a:rPr lang="ru-RU" b="1" i="1" dirty="0" smtClean="0">
                <a:latin typeface="Times New Roman" pitchFamily="18" charset="0"/>
                <a:cs typeface="Times New Roman" pitchFamily="18" charset="0"/>
              </a:rPr>
              <a:t>»</a:t>
            </a:r>
            <a:endParaRPr lang="ru-RU" b="1" i="1" dirty="0">
              <a:latin typeface="Times New Roman" pitchFamily="18" charset="0"/>
              <a:cs typeface="Times New Roman" pitchFamily="18" charset="0"/>
            </a:endParaRPr>
          </a:p>
        </p:txBody>
      </p:sp>
      <p:sp>
        <p:nvSpPr>
          <p:cNvPr id="8" name="TextBox 7"/>
          <p:cNvSpPr txBox="1"/>
          <p:nvPr/>
        </p:nvSpPr>
        <p:spPr>
          <a:xfrm>
            <a:off x="3995936" y="332656"/>
            <a:ext cx="4824536" cy="5909310"/>
          </a:xfrm>
          <a:prstGeom prst="rect">
            <a:avLst/>
          </a:prstGeom>
          <a:noFill/>
        </p:spPr>
        <p:txBody>
          <a:bodyPr wrap="square" rtlCol="0">
            <a:spAutoFit/>
          </a:bodyPr>
          <a:lstStyle/>
          <a:p>
            <a:pPr algn="just"/>
            <a:r>
              <a:rPr lang="ru-RU" dirty="0" smtClean="0"/>
              <a:t>	</a:t>
            </a:r>
            <a:r>
              <a:rPr lang="ru-RU" b="1" i="1" dirty="0" err="1" smtClean="0">
                <a:latin typeface="Times New Roman" pitchFamily="18" charset="0"/>
                <a:cs typeface="Times New Roman" pitchFamily="18" charset="0"/>
              </a:rPr>
              <a:t>Лейсан</a:t>
            </a:r>
            <a:r>
              <a:rPr lang="ru-RU" b="1" i="1" dirty="0" smtClean="0">
                <a:latin typeface="Times New Roman" pitchFamily="18" charset="0"/>
                <a:cs typeface="Times New Roman" pitchFamily="18" charset="0"/>
              </a:rPr>
              <a:t> </a:t>
            </a:r>
            <a:r>
              <a:rPr lang="ru-RU" b="1" i="1" dirty="0" err="1">
                <a:latin typeface="Times New Roman" pitchFamily="18" charset="0"/>
                <a:cs typeface="Times New Roman" pitchFamily="18" charset="0"/>
              </a:rPr>
              <a:t>Гимаева</a:t>
            </a:r>
            <a:r>
              <a:rPr lang="ru-RU" b="1" i="1" dirty="0">
                <a:latin typeface="Times New Roman" pitchFamily="18" charset="0"/>
                <a:cs typeface="Times New Roman" pitchFamily="18" charset="0"/>
              </a:rPr>
              <a:t> </a:t>
            </a:r>
            <a:r>
              <a:rPr lang="ru-RU" dirty="0">
                <a:latin typeface="Times New Roman" pitchFamily="18" charset="0"/>
                <a:cs typeface="Times New Roman" pitchFamily="18" charset="0"/>
              </a:rPr>
              <a:t>окончила обычную </a:t>
            </a: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школу в родном селе, затем поступила в </a:t>
            </a:r>
            <a:r>
              <a:rPr lang="ru-RU" dirty="0" err="1" smtClean="0">
                <a:latin typeface="Times New Roman" pitchFamily="18" charset="0"/>
                <a:cs typeface="Times New Roman" pitchFamily="18" charset="0"/>
              </a:rPr>
              <a:t>Лениногорское</a:t>
            </a:r>
            <a:r>
              <a:rPr lang="ru-RU" dirty="0" smtClean="0">
                <a:latin typeface="Times New Roman" pitchFamily="18" charset="0"/>
                <a:cs typeface="Times New Roman" pitchFamily="18" charset="0"/>
              </a:rPr>
              <a:t> музыкально-художественное </a:t>
            </a:r>
            <a:r>
              <a:rPr lang="ru-RU" dirty="0">
                <a:latin typeface="Times New Roman" pitchFamily="18" charset="0"/>
                <a:cs typeface="Times New Roman" pitchFamily="18" charset="0"/>
              </a:rPr>
              <a:t>педагогическое </a:t>
            </a:r>
            <a:r>
              <a:rPr lang="ru-RU" dirty="0" smtClean="0">
                <a:latin typeface="Times New Roman" pitchFamily="18" charset="0"/>
                <a:cs typeface="Times New Roman" pitchFamily="18" charset="0"/>
              </a:rPr>
              <a:t>училище. </a:t>
            </a:r>
            <a:endParaRPr lang="ru-RU" dirty="0" smtClean="0">
              <a:latin typeface="Times New Roman" pitchFamily="18" charset="0"/>
              <a:cs typeface="Times New Roman" pitchFamily="18" charset="0"/>
            </a:endParaRPr>
          </a:p>
          <a:p>
            <a:pPr algn="just"/>
            <a:r>
              <a:rPr lang="ru-RU" dirty="0" smtClean="0">
                <a:latin typeface="Times New Roman" pitchFamily="18" charset="0"/>
                <a:cs typeface="Times New Roman" pitchFamily="18" charset="0"/>
              </a:rPr>
              <a:t>	После </a:t>
            </a:r>
            <a:r>
              <a:rPr lang="ru-RU" dirty="0">
                <a:latin typeface="Times New Roman" pitchFamily="18" charset="0"/>
                <a:cs typeface="Times New Roman" pitchFamily="18" charset="0"/>
              </a:rPr>
              <a:t>получения средне-специального образования в 1999 году стала студенткой Татарского государственного гуманитарно-педагогического университета на факультете классической и эстрадной песни. </a:t>
            </a:r>
            <a:r>
              <a:rPr lang="ru-RU" dirty="0" smtClean="0">
                <a:latin typeface="Times New Roman" pitchFamily="18" charset="0"/>
                <a:cs typeface="Times New Roman" pitchFamily="18" charset="0"/>
              </a:rPr>
              <a:t>В </a:t>
            </a:r>
            <a:r>
              <a:rPr lang="ru-RU" dirty="0">
                <a:latin typeface="Times New Roman" pitchFamily="18" charset="0"/>
                <a:cs typeface="Times New Roman" pitchFamily="18" charset="0"/>
              </a:rPr>
              <a:t>2002 году </a:t>
            </a:r>
            <a:r>
              <a:rPr lang="ru-RU" dirty="0" smtClean="0">
                <a:latin typeface="Times New Roman" pitchFamily="18" charset="0"/>
                <a:cs typeface="Times New Roman" pitchFamily="18" charset="0"/>
              </a:rPr>
              <a:t>получила </a:t>
            </a:r>
            <a:r>
              <a:rPr lang="ru-RU" dirty="0">
                <a:latin typeface="Times New Roman" pitchFamily="18" charset="0"/>
                <a:cs typeface="Times New Roman" pitchFamily="18" charset="0"/>
              </a:rPr>
              <a:t>диплом о высшем музыкальном </a:t>
            </a:r>
            <a:r>
              <a:rPr lang="ru-RU" dirty="0" smtClean="0">
                <a:latin typeface="Times New Roman" pitchFamily="18" charset="0"/>
                <a:cs typeface="Times New Roman" pitchFamily="18" charset="0"/>
              </a:rPr>
              <a:t>образовании.</a:t>
            </a:r>
            <a:endParaRPr lang="ru-RU" dirty="0">
              <a:latin typeface="Times New Roman" pitchFamily="18" charset="0"/>
              <a:cs typeface="Times New Roman" pitchFamily="18" charset="0"/>
            </a:endParaRPr>
          </a:p>
          <a:p>
            <a:pPr algn="just"/>
            <a:r>
              <a:rPr lang="ru-RU" dirty="0" smtClean="0">
                <a:latin typeface="Times New Roman" pitchFamily="18" charset="0"/>
                <a:cs typeface="Times New Roman" pitchFamily="18" charset="0"/>
              </a:rPr>
              <a:t>	Построением </a:t>
            </a:r>
            <a:r>
              <a:rPr lang="ru-RU" dirty="0">
                <a:latin typeface="Times New Roman" pitchFamily="18" charset="0"/>
                <a:cs typeface="Times New Roman" pitchFamily="18" charset="0"/>
              </a:rPr>
              <a:t>сольной карьеры певица занялась с 1999 года. В 2001-м она одержала свою первую победу на музыкальном фестивале «Созвездие». </a:t>
            </a:r>
            <a:r>
              <a:rPr lang="ru-RU" dirty="0" smtClean="0">
                <a:latin typeface="Times New Roman" pitchFamily="18" charset="0"/>
                <a:cs typeface="Times New Roman" pitchFamily="18" charset="0"/>
              </a:rPr>
              <a:t>Популярность </a:t>
            </a:r>
            <a:r>
              <a:rPr lang="ru-RU" dirty="0">
                <a:latin typeface="Times New Roman" pitchFamily="18" charset="0"/>
                <a:cs typeface="Times New Roman" pitchFamily="18" charset="0"/>
              </a:rPr>
              <a:t>пришла к </a:t>
            </a:r>
            <a:r>
              <a:rPr lang="ru-RU" dirty="0" err="1">
                <a:latin typeface="Times New Roman" pitchFamily="18" charset="0"/>
                <a:cs typeface="Times New Roman" pitchFamily="18" charset="0"/>
              </a:rPr>
              <a:t>Лейсан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Гимаевой</a:t>
            </a:r>
            <a:r>
              <a:rPr lang="ru-RU" dirty="0">
                <a:latin typeface="Times New Roman" pitchFamily="18" charset="0"/>
                <a:cs typeface="Times New Roman" pitchFamily="18" charset="0"/>
              </a:rPr>
              <a:t> в 2003 году, когда вышел ее первый клип. Вскоре был записан дебютный альбом певицы – «</a:t>
            </a:r>
            <a:r>
              <a:rPr lang="ru-RU" dirty="0" err="1">
                <a:latin typeface="Times New Roman" pitchFamily="18" charset="0"/>
                <a:cs typeface="Times New Roman" pitchFamily="18" charset="0"/>
              </a:rPr>
              <a:t>Яшлегем</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чишмэлэре</a:t>
            </a:r>
            <a:r>
              <a:rPr lang="ru-RU" dirty="0">
                <a:latin typeface="Times New Roman" pitchFamily="18" charset="0"/>
                <a:cs typeface="Times New Roman" pitchFamily="18" charset="0"/>
              </a:rPr>
              <a:t>».</a:t>
            </a:r>
          </a:p>
          <a:p>
            <a:pPr algn="just"/>
            <a:r>
              <a:rPr lang="ru-RU" dirty="0" smtClean="0">
                <a:latin typeface="Times New Roman" pitchFamily="18" charset="0"/>
                <a:cs typeface="Times New Roman" pitchFamily="18" charset="0"/>
              </a:rPr>
              <a:t>	На </a:t>
            </a:r>
            <a:r>
              <a:rPr lang="ru-RU" dirty="0">
                <a:latin typeface="Times New Roman" pitchFamily="18" charset="0"/>
                <a:cs typeface="Times New Roman" pitchFamily="18" charset="0"/>
              </a:rPr>
              <a:t>сегодня в копилке певицы более 10 альбомов, среди них есть как сольные, так и совместные с супругом Булатом Байрамовым.</a:t>
            </a:r>
          </a:p>
        </p:txBody>
      </p:sp>
    </p:spTree>
    <p:extLst>
      <p:ext uri="{BB962C8B-B14F-4D97-AF65-F5344CB8AC3E}">
        <p14:creationId xmlns:p14="http://schemas.microsoft.com/office/powerpoint/2010/main" val="3988051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13043" r="43478"/>
          <a:stretch/>
        </p:blipFill>
        <p:spPr bwMode="auto">
          <a:xfrm>
            <a:off x="611560" y="229849"/>
            <a:ext cx="3024336" cy="43144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 name="Заголовок 1"/>
          <p:cNvSpPr>
            <a:spLocks noGrp="1"/>
          </p:cNvSpPr>
          <p:nvPr>
            <p:ph type="ctrTitle"/>
          </p:nvPr>
        </p:nvSpPr>
        <p:spPr>
          <a:xfrm>
            <a:off x="3779912" y="-357214"/>
            <a:ext cx="5184576" cy="7026574"/>
          </a:xfrm>
        </p:spPr>
        <p:txBody>
          <a:bodyPr>
            <a:normAutofit fontScale="90000"/>
          </a:bodyPr>
          <a:lstStyle/>
          <a:p>
            <a:pPr algn="just">
              <a:lnSpc>
                <a:spcPct val="100000"/>
              </a:lnSpc>
            </a:pPr>
            <a:r>
              <a:rPr lang="ru-RU" sz="1800" dirty="0" smtClean="0">
                <a:latin typeface="Times New Roman" pitchFamily="18" charset="0"/>
                <a:cs typeface="Times New Roman" pitchFamily="18" charset="0"/>
              </a:rPr>
              <a:t>	Парень </a:t>
            </a:r>
            <a:r>
              <a:rPr lang="ru-RU" sz="1800" dirty="0">
                <a:latin typeface="Times New Roman" pitchFamily="18" charset="0"/>
                <a:cs typeface="Times New Roman" pitchFamily="18" charset="0"/>
              </a:rPr>
              <a:t>вырос коммуникабельным, улыбчивым, статным красавцем.</a:t>
            </a:r>
            <a:r>
              <a:rPr lang="ru-RU" sz="1800" dirty="0" smtClean="0">
                <a:latin typeface="Times New Roman" pitchFamily="18" charset="0"/>
                <a:cs typeface="Times New Roman" pitchFamily="18" charset="0"/>
              </a:rPr>
              <a:t>  Учился </a:t>
            </a:r>
            <a:r>
              <a:rPr lang="ru-RU" sz="1800" dirty="0">
                <a:latin typeface="Times New Roman" pitchFamily="18" charset="0"/>
                <a:cs typeface="Times New Roman" pitchFamily="18" charset="0"/>
              </a:rPr>
              <a:t>он в Лениногорском </a:t>
            </a:r>
            <a:r>
              <a:rPr lang="ru-RU" sz="1800" dirty="0" smtClean="0">
                <a:latin typeface="Times New Roman" pitchFamily="18" charset="0"/>
                <a:cs typeface="Times New Roman" pitchFamily="18" charset="0"/>
              </a:rPr>
              <a:t>музыкально-художественном педагогическом </a:t>
            </a:r>
            <a:r>
              <a:rPr lang="ru-RU" sz="1800" dirty="0" smtClean="0">
                <a:latin typeface="Times New Roman" pitchFamily="18" charset="0"/>
                <a:cs typeface="Times New Roman" pitchFamily="18" charset="0"/>
              </a:rPr>
              <a:t>училище.</a:t>
            </a:r>
            <a:r>
              <a:rPr lang="ru-RU" sz="1800" dirty="0">
                <a:latin typeface="Times New Roman" pitchFamily="18" charset="0"/>
                <a:cs typeface="Times New Roman" pitchFamily="18" charset="0"/>
              </a:rPr>
              <a:t> </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	Возможно</a:t>
            </a:r>
            <a:r>
              <a:rPr lang="ru-RU" sz="1800" dirty="0">
                <a:latin typeface="Times New Roman" pitchFamily="18" charset="0"/>
                <a:cs typeface="Times New Roman" pitchFamily="18" charset="0"/>
              </a:rPr>
              <a:t>, </a:t>
            </a:r>
            <a:r>
              <a:rPr lang="ru-RU" sz="1800" b="1" i="1" dirty="0">
                <a:latin typeface="Times New Roman" pitchFamily="18" charset="0"/>
                <a:cs typeface="Times New Roman" pitchFamily="18" charset="0"/>
              </a:rPr>
              <a:t>Алмазу </a:t>
            </a:r>
            <a:r>
              <a:rPr lang="ru-RU" sz="1800" b="1" i="1" dirty="0" err="1">
                <a:latin typeface="Times New Roman" pitchFamily="18" charset="0"/>
                <a:cs typeface="Times New Roman" pitchFamily="18" charset="0"/>
              </a:rPr>
              <a:t>Мирзаянову</a:t>
            </a:r>
            <a:r>
              <a:rPr lang="ru-RU" sz="1800" b="1" i="1" dirty="0">
                <a:latin typeface="Times New Roman" pitchFamily="18" charset="0"/>
                <a:cs typeface="Times New Roman" pitchFamily="18" charset="0"/>
              </a:rPr>
              <a:t> </a:t>
            </a:r>
            <a:r>
              <a:rPr lang="ru-RU" sz="1800" dirty="0">
                <a:latin typeface="Times New Roman" pitchFamily="18" charset="0"/>
                <a:cs typeface="Times New Roman" pitchFamily="18" charset="0"/>
              </a:rPr>
              <a:t>давно хотелось сосредоточиться только на песнях, пропагандируя и развивая национальную культуру. </a:t>
            </a:r>
            <a:r>
              <a:rPr lang="ru-RU" sz="1800" dirty="0" smtClean="0">
                <a:latin typeface="Times New Roman" pitchFamily="18" charset="0"/>
                <a:cs typeface="Times New Roman" pitchFamily="18" charset="0"/>
              </a:rPr>
              <a:t>Во </a:t>
            </a:r>
            <a:r>
              <a:rPr lang="ru-RU" sz="1800" dirty="0">
                <a:latin typeface="Times New Roman" pitchFamily="18" charset="0"/>
                <a:cs typeface="Times New Roman" pitchFamily="18" charset="0"/>
              </a:rPr>
              <a:t>всяком случае, видео с его пением в 2013 году уже мелькали в интернете. </a:t>
            </a:r>
            <a:r>
              <a:rPr lang="ru-RU" sz="1800" dirty="0" smtClean="0">
                <a:latin typeface="Times New Roman" pitchFamily="18" charset="0"/>
                <a:cs typeface="Times New Roman" pitchFamily="18" charset="0"/>
              </a:rPr>
              <a:t>А</a:t>
            </a:r>
            <a:r>
              <a:rPr lang="ru-RU" sz="1800" dirty="0">
                <a:latin typeface="Times New Roman" pitchFamily="18" charset="0"/>
                <a:cs typeface="Times New Roman" pitchFamily="18" charset="0"/>
              </a:rPr>
              <a:t>, может, участники-профессионалы банкетных концертов посоветовали актеру попробовать сольную карьеру. </a:t>
            </a:r>
            <a:r>
              <a:rPr lang="ru-RU" sz="1800" dirty="0">
                <a:latin typeface="Times New Roman" pitchFamily="18" charset="0"/>
                <a:cs typeface="Times New Roman" pitchFamily="18" charset="0"/>
              </a:rPr>
              <a:t/>
            </a:r>
            <a:br>
              <a:rPr lang="ru-RU" sz="1800" dirty="0">
                <a:latin typeface="Times New Roman" pitchFamily="18" charset="0"/>
                <a:cs typeface="Times New Roman" pitchFamily="18" charset="0"/>
              </a:rPr>
            </a:br>
            <a:r>
              <a:rPr lang="ru-RU" sz="1800" dirty="0">
                <a:latin typeface="Times New Roman" pitchFamily="18" charset="0"/>
                <a:cs typeface="Times New Roman" pitchFamily="18" charset="0"/>
              </a:rPr>
              <a:t>	</a:t>
            </a:r>
            <a:r>
              <a:rPr lang="ru-RU" sz="1800" dirty="0" smtClean="0">
                <a:latin typeface="Times New Roman" pitchFamily="18" charset="0"/>
                <a:cs typeface="Times New Roman" pitchFamily="18" charset="0"/>
              </a:rPr>
              <a:t>В </a:t>
            </a:r>
            <a:r>
              <a:rPr lang="ru-RU" sz="1800" dirty="0">
                <a:latin typeface="Times New Roman" pitchFamily="18" charset="0"/>
                <a:cs typeface="Times New Roman" pitchFamily="18" charset="0"/>
              </a:rPr>
              <a:t>2018, весной, он представил на суд зрителей песню “</a:t>
            </a:r>
            <a:r>
              <a:rPr lang="ru-RU" sz="1800" dirty="0" err="1">
                <a:latin typeface="Times New Roman" pitchFamily="18" charset="0"/>
                <a:cs typeface="Times New Roman" pitchFamily="18" charset="0"/>
              </a:rPr>
              <a:t>Яратып</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яшик</a:t>
            </a:r>
            <a:r>
              <a:rPr lang="ru-RU" sz="1800" dirty="0">
                <a:latin typeface="Times New Roman" pitchFamily="18" charset="0"/>
                <a:cs typeface="Times New Roman" pitchFamily="18" charset="0"/>
              </a:rPr>
              <a:t>” (Жить с любовью), которая сразу стала победителем хит-парада “</a:t>
            </a:r>
            <a:r>
              <a:rPr lang="ru-RU" sz="1800" dirty="0" err="1">
                <a:latin typeface="Times New Roman" pitchFamily="18" charset="0"/>
                <a:cs typeface="Times New Roman" pitchFamily="18" charset="0"/>
              </a:rPr>
              <a:t>Музыкаль</a:t>
            </a:r>
            <a:r>
              <a:rPr lang="ru-RU" sz="1800" dirty="0">
                <a:latin typeface="Times New Roman" pitchFamily="18" charset="0"/>
                <a:cs typeface="Times New Roman" pitchFamily="18" charset="0"/>
              </a:rPr>
              <a:t> Каймак”. На песню Алмаз сделал клип и выложил его в </a:t>
            </a:r>
            <a:r>
              <a:rPr lang="ru-RU" sz="1800" dirty="0" err="1">
                <a:latin typeface="Times New Roman" pitchFamily="18" charset="0"/>
                <a:cs typeface="Times New Roman" pitchFamily="18" charset="0"/>
              </a:rPr>
              <a:t>соцсетях</a:t>
            </a:r>
            <a:r>
              <a:rPr lang="ru-RU" sz="1800" dirty="0">
                <a:latin typeface="Times New Roman" pitchFamily="18" charset="0"/>
                <a:cs typeface="Times New Roman" pitchFamily="18" charset="0"/>
              </a:rPr>
              <a:t>. Следом появились песня с клипом “</a:t>
            </a:r>
            <a:r>
              <a:rPr lang="ru-RU" sz="1800" dirty="0" err="1">
                <a:latin typeface="Times New Roman" pitchFamily="18" charset="0"/>
                <a:cs typeface="Times New Roman" pitchFamily="18" charset="0"/>
              </a:rPr>
              <a:t>Ромашкалар</a:t>
            </a:r>
            <a:r>
              <a:rPr lang="ru-RU" sz="1800" dirty="0">
                <a:latin typeface="Times New Roman" pitchFamily="18" charset="0"/>
                <a:cs typeface="Times New Roman" pitchFamily="18" charset="0"/>
              </a:rPr>
              <a:t>”(Ромашки) и… первые ценители и поклонники </a:t>
            </a:r>
            <a:r>
              <a:rPr lang="ru-RU" sz="1800" dirty="0" smtClean="0">
                <a:latin typeface="Times New Roman" pitchFamily="18" charset="0"/>
                <a:cs typeface="Times New Roman" pitchFamily="18" charset="0"/>
              </a:rPr>
              <a:t>его, </a:t>
            </a:r>
            <a:r>
              <a:rPr lang="ru-RU" sz="1800" dirty="0">
                <a:latin typeface="Times New Roman" pitchFamily="18" charset="0"/>
                <a:cs typeface="Times New Roman" pitchFamily="18" charset="0"/>
              </a:rPr>
              <a:t>уже как певца.</a:t>
            </a:r>
            <a:br>
              <a:rPr lang="ru-RU" sz="1800" dirty="0">
                <a:latin typeface="Times New Roman" pitchFamily="18" charset="0"/>
                <a:cs typeface="Times New Roman" pitchFamily="18" charset="0"/>
              </a:rPr>
            </a:br>
            <a:r>
              <a:rPr lang="ru-RU" sz="1800" dirty="0" smtClean="0">
                <a:latin typeface="Times New Roman" pitchFamily="18" charset="0"/>
                <a:cs typeface="Times New Roman" pitchFamily="18" charset="0"/>
              </a:rPr>
              <a:t>         	</a:t>
            </a:r>
            <a:r>
              <a:rPr lang="ru-RU" sz="1800" dirty="0">
                <a:latin typeface="Times New Roman" pitchFamily="18" charset="0"/>
                <a:cs typeface="Times New Roman" pitchFamily="18" charset="0"/>
              </a:rPr>
              <a:t>О</a:t>
            </a:r>
            <a:r>
              <a:rPr lang="ru-RU" sz="1800" dirty="0" smtClean="0">
                <a:latin typeface="Times New Roman" pitchFamily="18" charset="0"/>
                <a:cs typeface="Times New Roman" pitchFamily="18" charset="0"/>
              </a:rPr>
              <a:t>сенью </a:t>
            </a:r>
            <a:r>
              <a:rPr lang="ru-RU" sz="1800" dirty="0">
                <a:latin typeface="Times New Roman" pitchFamily="18" charset="0"/>
                <a:cs typeface="Times New Roman" pitchFamily="18" charset="0"/>
              </a:rPr>
              <a:t>2018 Алмаз сообщил, что закончил карьеру ведущего и настроен на следующую — вокальную. После этого заявления появились песня и клип “</a:t>
            </a:r>
            <a:r>
              <a:rPr lang="ru-RU" sz="1800" dirty="0" err="1">
                <a:latin typeface="Times New Roman" pitchFamily="18" charset="0"/>
                <a:cs typeface="Times New Roman" pitchFamily="18" charset="0"/>
              </a:rPr>
              <a:t>Тузэ</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йорэк</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сагышка</a:t>
            </a:r>
            <a:r>
              <a:rPr lang="ru-RU" sz="1800" dirty="0">
                <a:latin typeface="Times New Roman" pitchFamily="18" charset="0"/>
                <a:cs typeface="Times New Roman" pitchFamily="18" charset="0"/>
              </a:rPr>
              <a:t>” (От чистого сердца к грусти). Незамысловатый сюжет, который учит жизнелюбию и вере в свои силы, вместе с задушевным исполнением обеспечил ему десятки тысяч просмотров. </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	Татарская </a:t>
            </a:r>
            <a:r>
              <a:rPr lang="ru-RU" sz="1800" dirty="0">
                <a:latin typeface="Times New Roman" pitchFamily="18" charset="0"/>
                <a:cs typeface="Times New Roman" pitchFamily="18" charset="0"/>
              </a:rPr>
              <a:t>аудитория безоговорочно приняла нового певца</a:t>
            </a:r>
            <a:r>
              <a:rPr lang="ru-RU" sz="1800" dirty="0" smtClean="0">
                <a:latin typeface="Times New Roman" pitchFamily="18" charset="0"/>
                <a:cs typeface="Times New Roman" pitchFamily="18" charset="0"/>
              </a:rPr>
              <a:t>.</a:t>
            </a:r>
            <a:endParaRPr lang="ru-RU" sz="1800" dirty="0"/>
          </a:p>
        </p:txBody>
      </p:sp>
      <p:sp>
        <p:nvSpPr>
          <p:cNvPr id="3" name="Подзаголовок 2"/>
          <p:cNvSpPr>
            <a:spLocks noGrp="1"/>
          </p:cNvSpPr>
          <p:nvPr>
            <p:ph type="subTitle" idx="1"/>
          </p:nvPr>
        </p:nvSpPr>
        <p:spPr>
          <a:xfrm>
            <a:off x="467544" y="4869160"/>
            <a:ext cx="3168352" cy="1872208"/>
          </a:xfrm>
        </p:spPr>
        <p:txBody>
          <a:bodyPr>
            <a:normAutofit fontScale="55000" lnSpcReduction="20000"/>
          </a:bodyPr>
          <a:lstStyle/>
          <a:p>
            <a:r>
              <a:rPr lang="ru-RU" sz="4400" b="1" i="1" dirty="0">
                <a:latin typeface="Times New Roman" pitchFamily="18" charset="0"/>
                <a:cs typeface="Times New Roman" pitchFamily="18" charset="0"/>
              </a:rPr>
              <a:t>Алмаз </a:t>
            </a:r>
            <a:r>
              <a:rPr lang="ru-RU" sz="4400" b="1" i="1" dirty="0" err="1">
                <a:latin typeface="Times New Roman" pitchFamily="18" charset="0"/>
                <a:cs typeface="Times New Roman" pitchFamily="18" charset="0"/>
              </a:rPr>
              <a:t>Мирзаянов</a:t>
            </a:r>
            <a:r>
              <a:rPr lang="ru-RU" sz="4400" dirty="0"/>
              <a:t>— </a:t>
            </a:r>
            <a:endParaRPr lang="ru-RU" sz="4400" dirty="0" smtClean="0"/>
          </a:p>
          <a:p>
            <a:pPr>
              <a:lnSpc>
                <a:spcPct val="120000"/>
              </a:lnSpc>
            </a:pPr>
            <a:r>
              <a:rPr lang="ru-RU" sz="3300" b="1" i="1" dirty="0" smtClean="0">
                <a:latin typeface="Times New Roman" pitchFamily="18" charset="0"/>
                <a:cs typeface="Times New Roman" pitchFamily="18" charset="0"/>
              </a:rPr>
              <a:t>сверхновая </a:t>
            </a:r>
            <a:r>
              <a:rPr lang="ru-RU" sz="3300" b="1" i="1" dirty="0">
                <a:latin typeface="Times New Roman" pitchFamily="18" charset="0"/>
                <a:cs typeface="Times New Roman" pitchFamily="18" charset="0"/>
              </a:rPr>
              <a:t>звезда музыкального Татарстана. Певец начал сольную карьеру всего год назад, но уже весьма в этом </a:t>
            </a:r>
            <a:r>
              <a:rPr lang="ru-RU" sz="3300" b="1" i="1" dirty="0" smtClean="0">
                <a:latin typeface="Times New Roman" pitchFamily="18" charset="0"/>
                <a:cs typeface="Times New Roman" pitchFamily="18" charset="0"/>
              </a:rPr>
              <a:t>преуспел</a:t>
            </a:r>
            <a:endParaRPr lang="ru-RU" sz="3300" b="1" i="1" dirty="0">
              <a:latin typeface="Times New Roman" pitchFamily="18" charset="0"/>
              <a:cs typeface="Times New Roman" pitchFamily="18" charset="0"/>
            </a:endParaRPr>
          </a:p>
          <a:p>
            <a:endParaRPr lang="ru-RU" sz="3600" dirty="0"/>
          </a:p>
        </p:txBody>
      </p:sp>
    </p:spTree>
    <p:extLst>
      <p:ext uri="{BB962C8B-B14F-4D97-AF65-F5344CB8AC3E}">
        <p14:creationId xmlns:p14="http://schemas.microsoft.com/office/powerpoint/2010/main" val="5538475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5537" r="18602"/>
          <a:stretch/>
        </p:blipFill>
        <p:spPr bwMode="auto">
          <a:xfrm>
            <a:off x="323529" y="427355"/>
            <a:ext cx="2693392" cy="32320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8" name="TextBox 7"/>
          <p:cNvSpPr txBox="1"/>
          <p:nvPr/>
        </p:nvSpPr>
        <p:spPr>
          <a:xfrm>
            <a:off x="3347863" y="1"/>
            <a:ext cx="5544617" cy="7232749"/>
          </a:xfrm>
          <a:prstGeom prst="rect">
            <a:avLst/>
          </a:prstGeom>
          <a:noFill/>
        </p:spPr>
        <p:txBody>
          <a:bodyPr wrap="square" rtlCol="0">
            <a:spAutoFit/>
          </a:bodyPr>
          <a:lstStyle/>
          <a:p>
            <a:pPr algn="just"/>
            <a:r>
              <a:rPr lang="ru-RU" sz="1600" b="1" i="1" dirty="0"/>
              <a:t> </a:t>
            </a:r>
            <a:r>
              <a:rPr lang="ru-RU" sz="1600" b="1" i="1" dirty="0" smtClean="0"/>
              <a:t>         	</a:t>
            </a:r>
            <a:r>
              <a:rPr lang="ru-RU" sz="1600" b="1" i="1" dirty="0" err="1" smtClean="0">
                <a:latin typeface="Times New Roman" pitchFamily="18" charset="0"/>
                <a:cs typeface="Times New Roman" pitchFamily="18" charset="0"/>
              </a:rPr>
              <a:t>Шафагат</a:t>
            </a:r>
            <a:r>
              <a:rPr lang="ru-RU" sz="1600" b="1" i="1" dirty="0" smtClean="0">
                <a:latin typeface="Times New Roman" pitchFamily="18" charset="0"/>
                <a:cs typeface="Times New Roman" pitchFamily="18" charset="0"/>
              </a:rPr>
              <a:t> </a:t>
            </a:r>
            <a:r>
              <a:rPr lang="ru-RU" sz="1600" dirty="0">
                <a:latin typeface="Times New Roman" pitchFamily="18" charset="0"/>
                <a:cs typeface="Times New Roman" pitchFamily="18" charset="0"/>
              </a:rPr>
              <a:t>родился 13 августа 1958 года в селе Татарские Шуганы. Кстати, маленький </a:t>
            </a:r>
            <a:r>
              <a:rPr lang="ru-RU" sz="1600" dirty="0" err="1">
                <a:latin typeface="Times New Roman" pitchFamily="18" charset="0"/>
                <a:cs typeface="Times New Roman" pitchFamily="18" charset="0"/>
              </a:rPr>
              <a:t>Шафагат</a:t>
            </a:r>
            <a:r>
              <a:rPr lang="ru-RU" sz="1600" dirty="0">
                <a:latin typeface="Times New Roman" pitchFamily="18" charset="0"/>
                <a:cs typeface="Times New Roman" pitchFamily="18" charset="0"/>
              </a:rPr>
              <a:t> пытался подражать папе – играл на кудрях древесных </a:t>
            </a:r>
            <a:r>
              <a:rPr lang="ru-RU" sz="1600" dirty="0" smtClean="0">
                <a:latin typeface="Times New Roman" pitchFamily="18" charset="0"/>
                <a:cs typeface="Times New Roman" pitchFamily="18" charset="0"/>
              </a:rPr>
              <a:t>стружек</a:t>
            </a:r>
            <a:r>
              <a:rPr lang="ru-RU" sz="1600" dirty="0">
                <a:latin typeface="Times New Roman" pitchFamily="18" charset="0"/>
                <a:cs typeface="Times New Roman" pitchFamily="18" charset="0"/>
              </a:rPr>
              <a:t>, словно это гармошка. Мужчина увидел стремление сына к творчеству и вскоре купил ему настоящий </a:t>
            </a:r>
            <a:r>
              <a:rPr lang="ru-RU" sz="1600" dirty="0" smtClean="0">
                <a:latin typeface="Times New Roman" pitchFamily="18" charset="0"/>
                <a:cs typeface="Times New Roman" pitchFamily="18" charset="0"/>
              </a:rPr>
              <a:t>инструмент.</a:t>
            </a:r>
            <a:r>
              <a:rPr lang="ru-RU" sz="1600" dirty="0">
                <a:latin typeface="Times New Roman" pitchFamily="18" charset="0"/>
                <a:cs typeface="Times New Roman" pitchFamily="18" charset="0"/>
              </a:rPr>
              <a:t> </a:t>
            </a:r>
            <a:r>
              <a:rPr lang="ru-RU" sz="1600" dirty="0" smtClean="0">
                <a:latin typeface="Times New Roman" pitchFamily="18" charset="0"/>
                <a:cs typeface="Times New Roman" pitchFamily="18" charset="0"/>
              </a:rPr>
              <a:t>В </a:t>
            </a:r>
            <a:r>
              <a:rPr lang="ru-RU" sz="1600" dirty="0">
                <a:latin typeface="Times New Roman" pitchFamily="18" charset="0"/>
                <a:cs typeface="Times New Roman" pitchFamily="18" charset="0"/>
              </a:rPr>
              <a:t>детстве Салихов сильно болел – были проблемы с глазами. Мальчик перенес несколько операций, долгое время лежал в больнице. Из-за этого сильно отстал от школьной программы, но потом сумел наверстать – благо, был очень смышленым. Сумел окончить школу и пойти получать образование дальше – в училище. </a:t>
            </a:r>
            <a:endParaRPr lang="ru-RU" sz="1600" dirty="0" smtClean="0">
              <a:latin typeface="Times New Roman" pitchFamily="18" charset="0"/>
              <a:cs typeface="Times New Roman" pitchFamily="18" charset="0"/>
            </a:endParaRPr>
          </a:p>
          <a:p>
            <a:pPr indent="457200" algn="just"/>
            <a:r>
              <a:rPr lang="ru-RU" sz="1600" dirty="0" smtClean="0">
                <a:latin typeface="Times New Roman" pitchFamily="18" charset="0"/>
                <a:cs typeface="Times New Roman" pitchFamily="18" charset="0"/>
              </a:rPr>
              <a:t>	В </a:t>
            </a:r>
            <a:r>
              <a:rPr lang="ru-RU" sz="1600" dirty="0">
                <a:latin typeface="Times New Roman" pitchFamily="18" charset="0"/>
                <a:cs typeface="Times New Roman" pitchFamily="18" charset="0"/>
              </a:rPr>
              <a:t>1978 году </a:t>
            </a:r>
            <a:r>
              <a:rPr lang="ru-RU" sz="1600" dirty="0" err="1">
                <a:latin typeface="Times New Roman" pitchFamily="18" charset="0"/>
                <a:cs typeface="Times New Roman" pitchFamily="18" charset="0"/>
              </a:rPr>
              <a:t>Шафагат</a:t>
            </a:r>
            <a:r>
              <a:rPr lang="ru-RU" sz="1600" dirty="0">
                <a:latin typeface="Times New Roman" pitchFamily="18" charset="0"/>
                <a:cs typeface="Times New Roman" pitchFamily="18" charset="0"/>
              </a:rPr>
              <a:t> окончил </a:t>
            </a:r>
            <a:r>
              <a:rPr lang="ru-RU" sz="1600" dirty="0" err="1" smtClean="0">
                <a:latin typeface="Times New Roman" pitchFamily="18" charset="0"/>
                <a:cs typeface="Times New Roman" pitchFamily="18" charset="0"/>
              </a:rPr>
              <a:t>Лениногорское</a:t>
            </a:r>
            <a:r>
              <a:rPr lang="ru-RU" sz="1600" dirty="0" smtClean="0">
                <a:latin typeface="Times New Roman" pitchFamily="18" charset="0"/>
                <a:cs typeface="Times New Roman" pitchFamily="18" charset="0"/>
              </a:rPr>
              <a:t> музыкально-художественное педагогическое училище.</a:t>
            </a:r>
          </a:p>
          <a:p>
            <a:pPr algn="just"/>
            <a:r>
              <a:rPr lang="ru-RU" sz="1600" dirty="0">
                <a:latin typeface="Times New Roman" pitchFamily="18" charset="0"/>
                <a:cs typeface="Times New Roman" pitchFamily="18" charset="0"/>
              </a:rPr>
              <a:t> </a:t>
            </a:r>
            <a:r>
              <a:rPr lang="ru-RU" sz="1600" dirty="0" smtClean="0">
                <a:latin typeface="Times New Roman" pitchFamily="18" charset="0"/>
                <a:cs typeface="Times New Roman" pitchFamily="18" charset="0"/>
              </a:rPr>
              <a:t>        	После </a:t>
            </a:r>
            <a:r>
              <a:rPr lang="ru-RU" sz="1600" dirty="0">
                <a:latin typeface="Times New Roman" pitchFamily="18" charset="0"/>
                <a:cs typeface="Times New Roman" pitchFamily="18" charset="0"/>
              </a:rPr>
              <a:t>училища Салихов работал по специальности в </a:t>
            </a:r>
            <a:r>
              <a:rPr lang="ru-RU" sz="1600" dirty="0" err="1">
                <a:latin typeface="Times New Roman" pitchFamily="18" charset="0"/>
                <a:cs typeface="Times New Roman" pitchFamily="18" charset="0"/>
              </a:rPr>
              <a:t>Татшуганской</a:t>
            </a:r>
            <a:r>
              <a:rPr lang="ru-RU" sz="1600" dirty="0">
                <a:latin typeface="Times New Roman" pitchFamily="18" charset="0"/>
                <a:cs typeface="Times New Roman" pitchFamily="18" charset="0"/>
              </a:rPr>
              <a:t> средней школе. По другим данным, </a:t>
            </a:r>
            <a:r>
              <a:rPr lang="ru-RU" sz="1600" dirty="0" err="1">
                <a:latin typeface="Times New Roman" pitchFamily="18" charset="0"/>
                <a:cs typeface="Times New Roman" pitchFamily="18" charset="0"/>
              </a:rPr>
              <a:t>Шафагат</a:t>
            </a:r>
            <a:r>
              <a:rPr lang="ru-RU" sz="1600" dirty="0">
                <a:latin typeface="Times New Roman" pitchFamily="18" charset="0"/>
                <a:cs typeface="Times New Roman" pitchFamily="18" charset="0"/>
              </a:rPr>
              <a:t> трудился художественным руководителем в сельском клубе и даже создал успешный ансамбль, с которым гастролировал </a:t>
            </a:r>
            <a:r>
              <a:rPr lang="ru-RU" sz="1600" dirty="0" smtClean="0">
                <a:latin typeface="Times New Roman" pitchFamily="18" charset="0"/>
                <a:cs typeface="Times New Roman" pitchFamily="18" charset="0"/>
              </a:rPr>
              <a:t>в </a:t>
            </a:r>
            <a:r>
              <a:rPr lang="ru-RU" sz="1600" dirty="0">
                <a:latin typeface="Times New Roman" pitchFamily="18" charset="0"/>
                <a:cs typeface="Times New Roman" pitchFamily="18" charset="0"/>
              </a:rPr>
              <a:t>Казани.</a:t>
            </a:r>
          </a:p>
          <a:p>
            <a:pPr algn="just"/>
            <a:r>
              <a:rPr lang="ru-RU" sz="1600" dirty="0">
                <a:latin typeface="Times New Roman" pitchFamily="18" charset="0"/>
                <a:cs typeface="Times New Roman" pitchFamily="18" charset="0"/>
              </a:rPr>
              <a:t> </a:t>
            </a:r>
            <a:r>
              <a:rPr lang="ru-RU" sz="1600" dirty="0" smtClean="0">
                <a:latin typeface="Times New Roman" pitchFamily="18" charset="0"/>
                <a:cs typeface="Times New Roman" pitchFamily="18" charset="0"/>
              </a:rPr>
              <a:t>        	В </a:t>
            </a:r>
            <a:r>
              <a:rPr lang="ru-RU" sz="1600" dirty="0">
                <a:latin typeface="Times New Roman" pitchFamily="18" charset="0"/>
                <a:cs typeface="Times New Roman" pitchFamily="18" charset="0"/>
              </a:rPr>
              <a:t>1983 году </a:t>
            </a:r>
            <a:r>
              <a:rPr lang="ru-RU" sz="1600" dirty="0" err="1">
                <a:latin typeface="Times New Roman" pitchFamily="18" charset="0"/>
                <a:cs typeface="Times New Roman" pitchFamily="18" charset="0"/>
              </a:rPr>
              <a:t>Шафагат</a:t>
            </a:r>
            <a:r>
              <a:rPr lang="ru-RU" sz="1600" dirty="0">
                <a:latin typeface="Times New Roman" pitchFamily="18" charset="0"/>
                <a:cs typeface="Times New Roman" pitchFamily="18" charset="0"/>
              </a:rPr>
              <a:t> переехал в город Набережные Челны. Там он получил должность музыкального руководителя в ДК «Строитель</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Шафагат</a:t>
            </a:r>
            <a:r>
              <a:rPr lang="ru-RU" sz="1600" dirty="0" smtClean="0">
                <a:latin typeface="Times New Roman" pitchFamily="18" charset="0"/>
                <a:cs typeface="Times New Roman" pitchFamily="18" charset="0"/>
              </a:rPr>
              <a:t> </a:t>
            </a:r>
            <a:r>
              <a:rPr lang="ru-RU" sz="1600" dirty="0">
                <a:latin typeface="Times New Roman" pitchFamily="18" charset="0"/>
                <a:cs typeface="Times New Roman" pitchFamily="18" charset="0"/>
              </a:rPr>
              <a:t>был первым баянистом известного татарского певца Салавата </a:t>
            </a:r>
            <a:r>
              <a:rPr lang="ru-RU" sz="1600" dirty="0" err="1">
                <a:latin typeface="Times New Roman" pitchFamily="18" charset="0"/>
                <a:cs typeface="Times New Roman" pitchFamily="18" charset="0"/>
              </a:rPr>
              <a:t>Фатхутдинова</a:t>
            </a:r>
            <a:r>
              <a:rPr lang="ru-RU" sz="1600" dirty="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С.Фатхутдинов</a:t>
            </a:r>
            <a:r>
              <a:rPr lang="ru-RU" sz="1600" dirty="0" smtClean="0">
                <a:latin typeface="Times New Roman" pitchFamily="18" charset="0"/>
                <a:cs typeface="Times New Roman" pitchFamily="18" charset="0"/>
              </a:rPr>
              <a:t> </a:t>
            </a:r>
            <a:r>
              <a:rPr lang="ru-RU" sz="1600" dirty="0">
                <a:latin typeface="Times New Roman" pitchFamily="18" charset="0"/>
                <a:cs typeface="Times New Roman" pitchFamily="18" charset="0"/>
              </a:rPr>
              <a:t>даже посвятил ему песню «</a:t>
            </a:r>
            <a:r>
              <a:rPr lang="ru-RU" sz="1600" dirty="0" err="1">
                <a:latin typeface="Times New Roman" pitchFamily="18" charset="0"/>
                <a:cs typeface="Times New Roman" pitchFamily="18" charset="0"/>
              </a:rPr>
              <a:t>Парель</a:t>
            </a:r>
            <a:r>
              <a:rPr lang="ru-RU" sz="1600" dirty="0">
                <a:latin typeface="Times New Roman" pitchFamily="18" charset="0"/>
                <a:cs typeface="Times New Roman" pitchFamily="18" charset="0"/>
              </a:rPr>
              <a:t> выбирает себе гармонь». Позднее Салихов работал с певцами </a:t>
            </a:r>
            <a:r>
              <a:rPr lang="ru-RU" sz="1600" dirty="0" smtClean="0">
                <a:latin typeface="Times New Roman" pitchFamily="18" charset="0"/>
                <a:cs typeface="Times New Roman" pitchFamily="18" charset="0"/>
              </a:rPr>
              <a:t>Г. </a:t>
            </a:r>
            <a:r>
              <a:rPr lang="ru-RU" sz="1600" dirty="0" err="1">
                <a:latin typeface="Times New Roman" pitchFamily="18" charset="0"/>
                <a:cs typeface="Times New Roman" pitchFamily="18" charset="0"/>
              </a:rPr>
              <a:t>Хурматуллиным</a:t>
            </a:r>
            <a:r>
              <a:rPr lang="ru-RU" sz="1600" dirty="0">
                <a:latin typeface="Times New Roman" pitchFamily="18" charset="0"/>
                <a:cs typeface="Times New Roman" pitchFamily="18" charset="0"/>
              </a:rPr>
              <a:t> и </a:t>
            </a:r>
            <a:r>
              <a:rPr lang="ru-RU" sz="1600" dirty="0" smtClean="0">
                <a:latin typeface="Times New Roman" pitchFamily="18" charset="0"/>
                <a:cs typeface="Times New Roman" pitchFamily="18" charset="0"/>
              </a:rPr>
              <a:t>Р. </a:t>
            </a:r>
            <a:r>
              <a:rPr lang="ru-RU" sz="1600" dirty="0" err="1" smtClean="0">
                <a:latin typeface="Times New Roman" pitchFamily="18" charset="0"/>
                <a:cs typeface="Times New Roman" pitchFamily="18" charset="0"/>
              </a:rPr>
              <a:t>Кирамутдиновым</a:t>
            </a:r>
            <a:r>
              <a:rPr lang="ru-RU" sz="1600" dirty="0">
                <a:latin typeface="Times New Roman" pitchFamily="18" charset="0"/>
                <a:cs typeface="Times New Roman" pitchFamily="18" charset="0"/>
              </a:rPr>
              <a:t>.</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          </a:t>
            </a:r>
            <a:r>
              <a:rPr lang="ru-RU" sz="1600" dirty="0" smtClean="0">
                <a:latin typeface="Times New Roman" pitchFamily="18" charset="0"/>
                <a:cs typeface="Times New Roman" pitchFamily="18" charset="0"/>
              </a:rPr>
              <a:t>	В </a:t>
            </a:r>
            <a:r>
              <a:rPr lang="ru-RU" sz="1600" dirty="0">
                <a:latin typeface="Times New Roman" pitchFamily="18" charset="0"/>
                <a:cs typeface="Times New Roman" pitchFamily="18" charset="0"/>
              </a:rPr>
              <a:t>2006 году </a:t>
            </a:r>
            <a:r>
              <a:rPr lang="ru-RU" sz="1600" dirty="0" err="1">
                <a:latin typeface="Times New Roman" pitchFamily="18" charset="0"/>
                <a:cs typeface="Times New Roman" pitchFamily="18" charset="0"/>
              </a:rPr>
              <a:t>Шафагат</a:t>
            </a:r>
            <a:r>
              <a:rPr lang="ru-RU" sz="1600" dirty="0">
                <a:latin typeface="Times New Roman" pitchFamily="18" charset="0"/>
                <a:cs typeface="Times New Roman" pitchFamily="18" charset="0"/>
              </a:rPr>
              <a:t> получил звание заслуженного работника культуры Республики Татарстан.</a:t>
            </a:r>
          </a:p>
          <a:p>
            <a:endParaRPr lang="ru-RU" sz="3200" b="1" i="1" dirty="0">
              <a:latin typeface="Times New Roman" pitchFamily="18" charset="0"/>
              <a:cs typeface="Times New Roman" pitchFamily="18" charset="0"/>
            </a:endParaRPr>
          </a:p>
        </p:txBody>
      </p:sp>
      <p:sp>
        <p:nvSpPr>
          <p:cNvPr id="4" name="Объект 3"/>
          <p:cNvSpPr>
            <a:spLocks noGrp="1"/>
          </p:cNvSpPr>
          <p:nvPr>
            <p:ph sz="half" idx="1"/>
          </p:nvPr>
        </p:nvSpPr>
        <p:spPr>
          <a:xfrm>
            <a:off x="323530" y="4077072"/>
            <a:ext cx="2880318" cy="2099890"/>
          </a:xfrm>
        </p:spPr>
        <p:txBody>
          <a:bodyPr/>
          <a:lstStyle/>
          <a:p>
            <a:pPr marL="0" indent="0">
              <a:buNone/>
            </a:pPr>
            <a:r>
              <a:rPr lang="ru-RU" sz="2400" b="1" i="1" dirty="0" err="1">
                <a:latin typeface="Times New Roman" pitchFamily="18" charset="0"/>
                <a:cs typeface="Times New Roman" pitchFamily="18" charset="0"/>
              </a:rPr>
              <a:t>Шафагат</a:t>
            </a:r>
            <a:r>
              <a:rPr lang="ru-RU" sz="2400" b="1" i="1" dirty="0">
                <a:latin typeface="Times New Roman" pitchFamily="18" charset="0"/>
                <a:cs typeface="Times New Roman" pitchFamily="18" charset="0"/>
              </a:rPr>
              <a:t> </a:t>
            </a:r>
            <a:r>
              <a:rPr lang="ru-RU" sz="2400" b="1" i="1" dirty="0" smtClean="0">
                <a:latin typeface="Times New Roman" pitchFamily="18" charset="0"/>
                <a:cs typeface="Times New Roman" pitchFamily="18" charset="0"/>
              </a:rPr>
              <a:t>Салихов</a:t>
            </a:r>
          </a:p>
          <a:p>
            <a:pPr marL="0" indent="0" algn="ctr">
              <a:buNone/>
            </a:pPr>
            <a:r>
              <a:rPr lang="ru-RU" sz="2400" b="1" i="1" dirty="0" smtClean="0">
                <a:latin typeface="Times New Roman" pitchFamily="18" charset="0"/>
                <a:cs typeface="Times New Roman" pitchFamily="18" charset="0"/>
              </a:rPr>
              <a:t>– </a:t>
            </a:r>
            <a:r>
              <a:rPr lang="ru-RU" sz="2000" b="1" i="1" dirty="0">
                <a:latin typeface="Times New Roman" pitchFamily="18" charset="0"/>
                <a:cs typeface="Times New Roman" pitchFamily="18" charset="0"/>
              </a:rPr>
              <a:t>татарский музыкант, баянист</a:t>
            </a:r>
          </a:p>
          <a:p>
            <a:endParaRPr lang="ru-RU" dirty="0"/>
          </a:p>
        </p:txBody>
      </p:sp>
    </p:spTree>
    <p:extLst>
      <p:ext uri="{BB962C8B-B14F-4D97-AF65-F5344CB8AC3E}">
        <p14:creationId xmlns:p14="http://schemas.microsoft.com/office/powerpoint/2010/main" val="5538475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1499</TotalTime>
  <Words>88</Words>
  <Application>Microsoft Office PowerPoint</Application>
  <PresentationFormat>Экран (4:3)</PresentationFormat>
  <Paragraphs>23</Paragraphs>
  <Slides>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7</vt:i4>
      </vt:variant>
    </vt:vector>
  </HeadingPairs>
  <TitlesOfParts>
    <vt:vector size="8" baseType="lpstr">
      <vt:lpstr>Тема Office</vt:lpstr>
      <vt:lpstr>Презентация PowerPoint</vt:lpstr>
      <vt:lpstr>Заставка колледжа</vt:lpstr>
      <vt:lpstr>    Фирдуса Тямаева сравнивают с «человеком-энерджайзером» за его энергию, харизму и жизнерадостность. Татарский певец полюбился многим, за что в 2018 году его удостоили звания  народного артиста Татарстана.   По окончании 9-го класса, в 1998 году, уехал в Лениногорск и поступил в местное музыкально-художественное педагогическое училище. За 4 года успел поиграть в КВН вместе с другими студентами,  а также начал самостоятельно сочинять музыку.   В 2002 году, получив диплом училища, сразу переехал в город Азнакаево, где сочинил порядка 40 мелодий. В родные края вернулся только в 2005-м, именно там он и понял, что хочет посвятить себя музыке. Поэтому собрал группу и отправился на гастроли.  В 2012 году, за работу на конкурсе татарской песни «Татар жыры – 2012» Фирдуса Тямаева удостоили награды — золотая статуэтка «Алтын барс». </vt:lpstr>
      <vt:lpstr> Я всегда пел и всегда писал музыку. Нередко и стихи для песен. Не знаю, как сложилась бы жизнь, если бы не сделал в самом начале правильный выбор.   Я ведь еще совсем маленький был, когда петь начал. Даже приезжали из Казани за мной, хотели забрать в интернат для одаренных детей. Но родители меня пожалели.  И, наверное, правильно.  Иначе бы не встретил я на своем пути таких замечательных людей, как В.Х.Кулинич, мой педагог из Лениногорского педагогического училища, которого всегда буду помнить.   Я сразу после восьмого класса поступил туда на музыкальный факультет. До сих пор с благодарностью каждого своего педагога вспоминаю. Деревенский мальчишка, русского языка не знающий, как на каторгу шел на ту же математику. Как они все меня опекали, как помогали. И, между прочим, те знания, которые в этом педучилище давали, оказались куда прочнее и серьезнее, чем в ином институте.</vt:lpstr>
      <vt:lpstr>Презентация PowerPoint</vt:lpstr>
      <vt:lpstr> Парень вырос коммуникабельным, улыбчивым, статным красавцем.  Учился он в Лениногорском музыкально-художественном педагогическом училище.   Возможно, Алмазу Мирзаянову давно хотелось сосредоточиться только на песнях, пропагандируя и развивая национальную культуру. Во всяком случае, видео с его пением в 2013 году уже мелькали в интернете. А, может, участники-профессионалы банкетных концертов посоветовали актеру попробовать сольную карьеру.   В 2018, весной, он представил на суд зрителей песню “Яратып яшик” (Жить с любовью), которая сразу стала победителем хит-парада “Музыкаль Каймак”. На песню Алмаз сделал клип и выложил его в соцсетях. Следом появились песня с клипом “Ромашкалар”(Ромашки) и… первые ценители и поклонники его, уже как певца.           Осенью 2018 Алмаз сообщил, что закончил карьеру ведущего и настроен на следующую — вокальную. После этого заявления появились песня и клип “Тузэ йорэк сагышка” (От чистого сердца к грусти). Незамысловатый сюжет, который учит жизнелюбию и вере в свои силы, вместе с задушевным исполнением обеспечил ему десятки тысяч просмотров.   Татарская аудитория безоговорочно приняла нового певца.</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Админ</cp:lastModifiedBy>
  <cp:revision>99</cp:revision>
  <dcterms:created xsi:type="dcterms:W3CDTF">2017-10-19T05:43:39Z</dcterms:created>
  <dcterms:modified xsi:type="dcterms:W3CDTF">2020-09-18T16:35:09Z</dcterms:modified>
</cp:coreProperties>
</file>